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57" r:id="rId4"/>
    <p:sldId id="258" r:id="rId5"/>
    <p:sldId id="259" r:id="rId6"/>
    <p:sldId id="304" r:id="rId7"/>
    <p:sldId id="263" r:id="rId8"/>
    <p:sldId id="305" r:id="rId9"/>
    <p:sldId id="264" r:id="rId10"/>
    <p:sldId id="285" r:id="rId11"/>
    <p:sldId id="288" r:id="rId12"/>
    <p:sldId id="290" r:id="rId13"/>
    <p:sldId id="296" r:id="rId14"/>
    <p:sldId id="299" r:id="rId15"/>
    <p:sldId id="300" r:id="rId16"/>
    <p:sldId id="301" r:id="rId17"/>
    <p:sldId id="302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D0EA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79" autoAdjust="0"/>
    <p:restoredTop sz="94631" autoAdjust="0"/>
  </p:normalViewPr>
  <p:slideViewPr>
    <p:cSldViewPr>
      <p:cViewPr varScale="1">
        <p:scale>
          <a:sx n="71" d="100"/>
          <a:sy n="71" d="100"/>
        </p:scale>
        <p:origin x="-96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0AAE84-3CB2-4BEC-B134-76AC0F1609FA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35AA2-147C-4F24-B647-61669D559C4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7C72C-0B60-4585-BCAC-D891ADAF39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7C8BF-B118-4F6A-8A3B-1C6D471D9C4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C0FA5-FA51-453A-9A9F-77F0D2D4B35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A7660-4729-47F9-8EEF-7CB9B4D9B3C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D90B2-87A8-4EC7-A76B-CAE59F2557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FB84A-24A6-47F1-84D0-A6C885D2ABE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C27B5-A713-4163-A378-6970453A072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DDC28-FEEA-439C-8E2A-27B234949FD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73D3A-D2BD-4A8D-B0BD-324ECAA7951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9F05E-8773-44FC-BDE5-60727BDD5F7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EED72D-47C3-4CD8-89DF-68DB6140746F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8077200" cy="2286000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MANAGING </a:t>
            </a:r>
            <a:r>
              <a:rPr lang="en-US" sz="4000" dirty="0">
                <a:latin typeface="Arial Narrow" pitchFamily="34" charset="0"/>
              </a:rPr>
              <a:t>YOUR</a:t>
            </a:r>
            <a:r>
              <a:rPr lang="en-US" sz="4000" dirty="0" smtClean="0">
                <a:latin typeface="Arial Narrow" pitchFamily="34" charset="0"/>
              </a:rPr>
              <a:t> </a:t>
            </a:r>
            <a:r>
              <a:rPr lang="en-US" sz="4000" dirty="0">
                <a:latin typeface="Arial Narrow" pitchFamily="34" charset="0"/>
              </a:rPr>
              <a:t>FACILITY </a:t>
            </a:r>
            <a:r>
              <a:rPr lang="en-US" sz="4000" dirty="0" smtClean="0">
                <a:latin typeface="Arial Narrow" pitchFamily="34" charset="0"/>
              </a:rPr>
              <a:t/>
            </a:r>
            <a:br>
              <a:rPr lang="en-US" sz="4000" dirty="0" smtClean="0">
                <a:latin typeface="Arial Narrow" pitchFamily="34" charset="0"/>
              </a:rPr>
            </a:br>
            <a:r>
              <a:rPr lang="en-US" sz="4000" dirty="0" smtClean="0">
                <a:latin typeface="Arial Narrow" pitchFamily="34" charset="0"/>
              </a:rPr>
              <a:t>AND </a:t>
            </a:r>
            <a:br>
              <a:rPr lang="en-US" sz="4000" dirty="0" smtClean="0">
                <a:latin typeface="Arial Narrow" pitchFamily="34" charset="0"/>
              </a:rPr>
            </a:br>
            <a:r>
              <a:rPr lang="en-US" sz="4000" dirty="0" smtClean="0">
                <a:latin typeface="Arial Narrow" pitchFamily="34" charset="0"/>
              </a:rPr>
              <a:t>CUSTODIAL </a:t>
            </a:r>
            <a:r>
              <a:rPr lang="en-US" sz="4000" dirty="0">
                <a:latin typeface="Arial Narrow" pitchFamily="34" charset="0"/>
              </a:rPr>
              <a:t>STAFF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114800"/>
            <a:ext cx="8077200" cy="25908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endParaRPr lang="en-US" sz="1800" b="1" dirty="0" smtClean="0">
              <a:latin typeface="Arial Narrow" pitchFamily="34" charset="0"/>
            </a:endParaRPr>
          </a:p>
          <a:p>
            <a:pPr algn="r" fontAlgn="auto">
              <a:spcAft>
                <a:spcPts val="0"/>
              </a:spcAft>
              <a:defRPr/>
            </a:pPr>
            <a:endParaRPr lang="en-US" sz="1800" b="1" dirty="0" smtClean="0">
              <a:latin typeface="Arial Narrow" pitchFamily="34" charset="0"/>
            </a:endParaRPr>
          </a:p>
        </p:txBody>
      </p:sp>
      <p:pic>
        <p:nvPicPr>
          <p:cNvPr id="4" name="Picture 3" descr="New logo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5715000"/>
            <a:ext cx="914400" cy="914400"/>
          </a:xfrm>
          <a:prstGeom prst="rect">
            <a:avLst/>
          </a:prstGeom>
        </p:spPr>
      </p:pic>
      <p:pic>
        <p:nvPicPr>
          <p:cNvPr id="5" name="Picture 9" descr="AFM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5715000"/>
            <a:ext cx="1743076" cy="636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33400" y="48768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600" b="1" dirty="0" smtClean="0">
                <a:latin typeface="Arial Narrow" pitchFamily="34" charset="0"/>
              </a:rPr>
              <a:t>Miami-Dade County Public Schools                		 American Federation of State County                       </a:t>
            </a:r>
            <a:endParaRPr lang="en-US" sz="1600" dirty="0" smtClean="0">
              <a:latin typeface="Arial Narrow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b="1" dirty="0" smtClean="0">
                <a:latin typeface="Arial Narrow" pitchFamily="34" charset="0"/>
              </a:rPr>
              <a:t>Office of Human Capital Management 		 and Municipal Employees (AFSCME) –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b="1" smtClean="0">
                <a:latin typeface="Arial Narrow" pitchFamily="34" charset="0"/>
              </a:rPr>
              <a:t>                                                                                                     Local </a:t>
            </a:r>
            <a:r>
              <a:rPr lang="en-US" sz="1600" b="1" dirty="0" smtClean="0">
                <a:latin typeface="Arial Narrow" pitchFamily="34" charset="0"/>
              </a:rPr>
              <a:t>1184</a:t>
            </a:r>
            <a:endParaRPr lang="en-US" sz="1600" dirty="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990600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 GET TO KNOW YOUR CUSTODIAL STAFF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257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sz="18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Arial Narrow" pitchFamily="34" charset="0"/>
              </a:rPr>
              <a:t>GET </a:t>
            </a:r>
            <a:r>
              <a:rPr lang="en-US" sz="1800" dirty="0">
                <a:latin typeface="Arial Narrow" pitchFamily="34" charset="0"/>
              </a:rPr>
              <a:t>TO KNOW YOUR </a:t>
            </a:r>
            <a:r>
              <a:rPr lang="en-US" sz="1800" dirty="0" smtClean="0">
                <a:latin typeface="Arial Narrow" pitchFamily="34" charset="0"/>
              </a:rPr>
              <a:t>CUSTODIAL STAFF</a:t>
            </a:r>
          </a:p>
          <a:p>
            <a:pPr>
              <a:lnSpc>
                <a:spcPct val="80000"/>
              </a:lnSpc>
              <a:buNone/>
            </a:pPr>
            <a:endParaRPr lang="en-US" sz="1800" dirty="0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STRENGTHS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WEAKNESSES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PERSONALITIES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WHAT MOTIVATES THEM</a:t>
            </a:r>
          </a:p>
          <a:p>
            <a:pPr lvl="2">
              <a:buNone/>
            </a:pPr>
            <a:endParaRPr lang="en-US" sz="18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Arial Narrow" pitchFamily="34" charset="0"/>
              </a:rPr>
              <a:t>WHAT ARE THE CUSTODIAL STAFFS RESPONSIBILITIES?</a:t>
            </a:r>
          </a:p>
          <a:p>
            <a:pPr>
              <a:buNone/>
            </a:pPr>
            <a:endParaRPr lang="en-US" sz="1800" dirty="0" smtClean="0">
              <a:latin typeface="Arial Narrow" pitchFamily="34" charset="0"/>
            </a:endParaRPr>
          </a:p>
          <a:p>
            <a:pPr algn="ctr">
              <a:buNone/>
            </a:pPr>
            <a:r>
              <a:rPr lang="en-US" sz="1800" b="1" u="sng" dirty="0" smtClean="0">
                <a:latin typeface="Arial Narrow" pitchFamily="34" charset="0"/>
              </a:rPr>
              <a:t>HEAD CUSTODIAN</a:t>
            </a:r>
          </a:p>
          <a:p>
            <a:pPr algn="ctr">
              <a:buNone/>
            </a:pPr>
            <a:endParaRPr lang="en-US" sz="1800" dirty="0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HE/SHE IS THE OVERSEER FOR THE CLEANLINESS AND SANITATION OF YOUR FACILITY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HE/SHE SETS THE PACE FOR ALL CUSTODIAL ISSUES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HE/SHE MAINTAINS INVENTORY CONTROL, EQUIPMENT, AND SUPPLIES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HE/SHE TRAINS YOUR STAFF</a:t>
            </a:r>
          </a:p>
          <a:p>
            <a:pPr lvl="1">
              <a:lnSpc>
                <a:spcPct val="80000"/>
              </a:lnSpc>
            </a:pPr>
            <a:endParaRPr lang="en-US" sz="1000" dirty="0" smtClean="0">
              <a:latin typeface="Arial Narrow" pitchFamily="34" charset="0"/>
            </a:endParaRPr>
          </a:p>
          <a:p>
            <a:pPr lvl="2">
              <a:buNone/>
            </a:pPr>
            <a:r>
              <a:rPr lang="en-US" sz="1000" dirty="0" smtClean="0">
                <a:latin typeface="Arial Narrow" pitchFamily="34" charset="0"/>
              </a:rPr>
              <a:t>     </a:t>
            </a:r>
          </a:p>
          <a:p>
            <a:pPr lvl="2">
              <a:buNone/>
            </a:pPr>
            <a:endParaRPr lang="en-US" sz="1000" dirty="0" smtClean="0">
              <a:latin typeface="Arial Narrow" pitchFamily="34" charset="0"/>
            </a:endParaRPr>
          </a:p>
          <a:p>
            <a:pPr lvl="2"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2"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2">
              <a:buNone/>
            </a:pPr>
            <a:r>
              <a:rPr lang="en-US" sz="2000" dirty="0" smtClean="0">
                <a:latin typeface="Arial Narrow" pitchFamily="34" charset="0"/>
              </a:rPr>
              <a:t> </a:t>
            </a:r>
            <a:endParaRPr lang="en-US" sz="2000" dirty="0">
              <a:latin typeface="Arial Narrow" pitchFamily="34" charset="0"/>
            </a:endParaRPr>
          </a:p>
          <a:p>
            <a:pPr lvl="2">
              <a:buNone/>
            </a:pPr>
            <a:endParaRPr lang="en-US" sz="20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en-US" sz="2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95400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KNOW YOUR </a:t>
            </a:r>
            <a:r>
              <a:rPr lang="en-US" sz="4000" dirty="0">
                <a:latin typeface="Arial Narrow" pitchFamily="34" charset="0"/>
              </a:rPr>
              <a:t>CUSTODIAL STAFF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HE/SHE MONITORS THE SANITATION AND CLEANLINESS OF YOUR FACILITY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HE/SHE SCHEDULES THE WORK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ALL HEAD CUSTODIANS SHOULD DO MANUAL LABOR</a:t>
            </a:r>
            <a:endParaRPr lang="en-US" sz="1800" u="sng" dirty="0" smtClean="0">
              <a:latin typeface="Arial Narrow" pitchFamily="34" charset="0"/>
            </a:endParaRPr>
          </a:p>
          <a:p>
            <a:pPr algn="ctr">
              <a:buFontTx/>
              <a:buNone/>
            </a:pPr>
            <a:endParaRPr lang="en-US" sz="2000" u="sng" dirty="0" smtClean="0">
              <a:latin typeface="Arial Narrow" pitchFamily="34" charset="0"/>
            </a:endParaRPr>
          </a:p>
          <a:p>
            <a:pPr algn="ctr">
              <a:buFontTx/>
              <a:buNone/>
            </a:pPr>
            <a:r>
              <a:rPr lang="en-US" sz="1800" b="1" u="sng" dirty="0" smtClean="0">
                <a:latin typeface="Arial Narrow" pitchFamily="34" charset="0"/>
              </a:rPr>
              <a:t>LEAD CUSTODIAN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ENSURES THAT THE DAILY SCHEDULE IS FOLLOWED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SECURES THE SCHOOL FACILITY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DIRECTS THE </a:t>
            </a:r>
            <a:r>
              <a:rPr lang="en-US" sz="2000" dirty="0">
                <a:latin typeface="Arial Narrow" pitchFamily="34" charset="0"/>
              </a:rPr>
              <a:t>NIGHT </a:t>
            </a:r>
            <a:r>
              <a:rPr lang="en-US" sz="2000" dirty="0" smtClean="0">
                <a:latin typeface="Arial Narrow" pitchFamily="34" charset="0"/>
              </a:rPr>
              <a:t>CREW</a:t>
            </a:r>
            <a:endParaRPr lang="en-US" sz="2000" dirty="0">
              <a:latin typeface="Arial Narrow" pitchFamily="34" charset="0"/>
            </a:endParaRPr>
          </a:p>
          <a:p>
            <a:pPr lvl="7">
              <a:buNone/>
            </a:pPr>
            <a:endParaRPr lang="en-US" sz="1800" b="1" u="sng" dirty="0" smtClean="0">
              <a:latin typeface="Arial Narrow" pitchFamily="34" charset="0"/>
            </a:endParaRPr>
          </a:p>
          <a:p>
            <a:pPr lvl="7">
              <a:buNone/>
            </a:pPr>
            <a:r>
              <a:rPr lang="en-US" sz="1800" b="1" u="sng" dirty="0" smtClean="0">
                <a:latin typeface="Arial Narrow" pitchFamily="34" charset="0"/>
              </a:rPr>
              <a:t>CUSTODIAN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 Narrow" pitchFamily="34" charset="0"/>
              </a:rPr>
              <a:t>COMPLETES THE WORK WHETHER IT’S ROUTINE OR PROJECT WORK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endParaRPr lang="en-US" sz="2000" dirty="0" smtClean="0"/>
          </a:p>
          <a:p>
            <a:pPr algn="ctr">
              <a:buNone/>
            </a:pPr>
            <a:endParaRPr lang="en-US" sz="2400" u="sng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/>
              <a:t> </a:t>
            </a:r>
            <a:r>
              <a:rPr lang="en-US" sz="4000" dirty="0" smtClean="0">
                <a:latin typeface="Arial Narrow" pitchFamily="34" charset="0"/>
              </a:rPr>
              <a:t>BUILD </a:t>
            </a:r>
            <a:r>
              <a:rPr lang="en-US" sz="4000" dirty="0">
                <a:latin typeface="Arial Narrow" pitchFamily="34" charset="0"/>
              </a:rPr>
              <a:t>YOUR CUSTODIAL STAFF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sz="18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Arial Narrow" pitchFamily="34" charset="0"/>
              </a:rPr>
              <a:t>CHOOSE </a:t>
            </a:r>
            <a:r>
              <a:rPr lang="en-US" sz="1800" dirty="0">
                <a:latin typeface="Arial Narrow" pitchFamily="34" charset="0"/>
              </a:rPr>
              <a:t>YOUR </a:t>
            </a:r>
            <a:r>
              <a:rPr lang="en-US" sz="1800" dirty="0" smtClean="0">
                <a:latin typeface="Arial Narrow" pitchFamily="34" charset="0"/>
              </a:rPr>
              <a:t>CUSTODIAL STAFF </a:t>
            </a:r>
            <a:r>
              <a:rPr lang="en-US" sz="1800" dirty="0">
                <a:latin typeface="Arial Narrow" pitchFamily="34" charset="0"/>
              </a:rPr>
              <a:t>MEMBERS BY KNOWING THEIR ABILITY AND </a:t>
            </a:r>
            <a:r>
              <a:rPr lang="en-US" sz="1800" dirty="0" smtClean="0">
                <a:latin typeface="Arial Narrow" pitchFamily="34" charset="0"/>
              </a:rPr>
              <a:t>EXPERTISE </a:t>
            </a:r>
            <a:r>
              <a:rPr lang="en-US" sz="1800" dirty="0">
                <a:latin typeface="Arial Narrow" pitchFamily="34" charset="0"/>
              </a:rPr>
              <a:t>IN </a:t>
            </a:r>
            <a:r>
              <a:rPr lang="en-US" sz="1800" dirty="0" smtClean="0">
                <a:latin typeface="Arial Narrow" pitchFamily="34" charset="0"/>
              </a:rPr>
              <a:t>CUSTODIAL WORK</a:t>
            </a:r>
          </a:p>
          <a:p>
            <a:r>
              <a:rPr lang="en-US" sz="1800" dirty="0" smtClean="0">
                <a:latin typeface="Arial Narrow" pitchFamily="34" charset="0"/>
              </a:rPr>
              <a:t>ONCE YOU HAVE CHOOSEN YOUR STAFF:</a:t>
            </a:r>
          </a:p>
          <a:p>
            <a:pPr lvl="1"/>
            <a:r>
              <a:rPr lang="en-US" sz="1800" dirty="0" smtClean="0">
                <a:latin typeface="Arial Narrow" pitchFamily="34" charset="0"/>
              </a:rPr>
              <a:t>SELECT PEOPLE FOR DIFFERENT COMMITTEE POSITIONS</a:t>
            </a:r>
          </a:p>
          <a:p>
            <a:r>
              <a:rPr lang="en-US" sz="1800" dirty="0" smtClean="0">
                <a:latin typeface="Arial Narrow" pitchFamily="34" charset="0"/>
              </a:rPr>
              <a:t>ONE OF THESE COMMITTEES SHOULD BE A: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latin typeface="Arial Narrow" pitchFamily="34" charset="0"/>
              </a:rPr>
              <a:t>FACILITIES MAINTENANCE CLEANING AND SANITATION COMMITTEE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 Narrow" pitchFamily="34" charset="0"/>
              </a:rPr>
              <a:t>5 MEMBERS IN TOTAL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 Narrow" pitchFamily="34" charset="0"/>
              </a:rPr>
              <a:t>CHAIR – ADMINISTRATOR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 Narrow" pitchFamily="34" charset="0"/>
              </a:rPr>
              <a:t>VICE CHAIR – PTA REPRESENTATIVE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 Narrow" pitchFamily="34" charset="0"/>
              </a:rPr>
              <a:t>MEMBER – HEAD CUSTODIAN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 Narrow" pitchFamily="34" charset="0"/>
              </a:rPr>
              <a:t>MEMBER– LEAD CUSTODIAN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 Narrow" pitchFamily="34" charset="0"/>
              </a:rPr>
              <a:t>MEMBER – TEACHER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 Narrow" pitchFamily="34" charset="0"/>
              </a:rPr>
              <a:t>MEMBER – COUNSELOR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 Narrow" pitchFamily="34" charset="0"/>
              </a:rPr>
              <a:t>THE MEMBERS OF THIS COMMITTEE SHOULD HAVE THE FINAL SAY AS TO HOW THE CUSTODIAL STAFF WILL CARRY OUT THEIR DUTIES.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 Narrow" pitchFamily="34" charset="0"/>
              </a:rPr>
              <a:t>MAKE SURE SCHOOL BOARD RULES, PLANT OPERATIONS GUIDELINES AND AFSCME UNION CONTRACTS ARE NOT VIOLATED.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686800" cy="1020762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/>
              <a:t> </a:t>
            </a:r>
            <a:r>
              <a:rPr lang="en-US" sz="4000" dirty="0" smtClean="0">
                <a:latin typeface="Arial Narrow" pitchFamily="34" charset="0"/>
              </a:rPr>
              <a:t>CUSTODIAL </a:t>
            </a:r>
            <a:r>
              <a:rPr lang="en-US" sz="4000" dirty="0">
                <a:latin typeface="Arial Narrow" pitchFamily="34" charset="0"/>
              </a:rPr>
              <a:t>LEAVE AND BALANCES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1"/>
            <a:ext cx="8229600" cy="4267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VACATION</a:t>
            </a:r>
            <a:endParaRPr lang="en-US" sz="2000" dirty="0">
              <a:latin typeface="Arial Narrow" pitchFamily="34" charset="0"/>
            </a:endParaRPr>
          </a:p>
          <a:p>
            <a:pPr lvl="1">
              <a:buNone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TARDINESS</a:t>
            </a:r>
            <a:endParaRPr lang="en-US" sz="2000" dirty="0">
              <a:latin typeface="Arial Narrow" pitchFamily="34" charset="0"/>
            </a:endParaRPr>
          </a:p>
          <a:p>
            <a:pPr lvl="1"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SICK</a:t>
            </a:r>
          </a:p>
          <a:p>
            <a:pPr lvl="1">
              <a:buNone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LWOP – AUTHORIZED </a:t>
            </a:r>
          </a:p>
          <a:p>
            <a:pPr lvl="1"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LWOP – UNAUTHORIZED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10600" cy="1477962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CUSTODIAL EQUIPMENT/SUPPLIES</a:t>
            </a:r>
            <a:br>
              <a:rPr lang="en-US" sz="4000" dirty="0" smtClean="0">
                <a:latin typeface="Arial Narrow" pitchFamily="34" charset="0"/>
              </a:rPr>
            </a:br>
            <a:r>
              <a:rPr lang="en-US" sz="4000" dirty="0" smtClean="0">
                <a:latin typeface="Arial Narrow" pitchFamily="34" charset="0"/>
              </a:rPr>
              <a:t>AND </a:t>
            </a:r>
            <a:r>
              <a:rPr lang="en-US" sz="4000" dirty="0">
                <a:latin typeface="Arial Narrow" pitchFamily="34" charset="0"/>
              </a:rPr>
              <a:t>RECORDKEEPING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810000"/>
          </a:xfrm>
        </p:spPr>
        <p:txBody>
          <a:bodyPr/>
          <a:lstStyle/>
          <a:p>
            <a:pPr lvl="1">
              <a:buNone/>
            </a:pP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WHAT </a:t>
            </a:r>
            <a:r>
              <a:rPr lang="en-US" sz="2000" dirty="0">
                <a:latin typeface="Arial Narrow" pitchFamily="34" charset="0"/>
              </a:rPr>
              <a:t>TO </a:t>
            </a:r>
            <a:r>
              <a:rPr lang="en-US" sz="2000" dirty="0" smtClean="0">
                <a:latin typeface="Arial Narrow" pitchFamily="34" charset="0"/>
              </a:rPr>
              <a:t>BUY</a:t>
            </a:r>
          </a:p>
          <a:p>
            <a:pPr lvl="1">
              <a:buFont typeface="Wingdings" pitchFamily="2" charset="2"/>
              <a:buChar char="v"/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HOW </a:t>
            </a:r>
            <a:r>
              <a:rPr lang="en-US" sz="2000" dirty="0">
                <a:latin typeface="Arial Narrow" pitchFamily="34" charset="0"/>
              </a:rPr>
              <a:t>TO </a:t>
            </a:r>
            <a:r>
              <a:rPr lang="en-US" sz="2000" dirty="0" smtClean="0">
                <a:latin typeface="Arial Narrow" pitchFamily="34" charset="0"/>
              </a:rPr>
              <a:t>BUY</a:t>
            </a:r>
          </a:p>
          <a:p>
            <a:pPr lvl="1">
              <a:buNone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REPAIRS</a:t>
            </a:r>
          </a:p>
          <a:p>
            <a:pPr lvl="1">
              <a:buNone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ABUSE/NEGLECT</a:t>
            </a:r>
          </a:p>
          <a:p>
            <a:pPr lvl="1"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INVENTORY CONTROL</a:t>
            </a:r>
            <a:endParaRPr lang="en-US" sz="2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990600"/>
          </a:xfrm>
          <a:solidFill>
            <a:srgbClr val="CCECFF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n-US" sz="4000" dirty="0">
                <a:latin typeface="Arial Narrow" pitchFamily="34" charset="0"/>
              </a:rPr>
              <a:t>DISCIPLINARY ACTION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3581399"/>
          </a:xfrm>
        </p:spPr>
        <p:txBody>
          <a:bodyPr/>
          <a:lstStyle/>
          <a:p>
            <a:pPr>
              <a:buNone/>
            </a:pP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VERBAL WARNINGS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WRITTEN WARNINGS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CONFERENCE-FOR-THE-RECORD</a:t>
            </a:r>
            <a:endParaRPr lang="en-US" sz="2000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DEMOTIONS/TRANSFERS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SUSTAINABILITY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TRASH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RECYCLING</a:t>
            </a:r>
            <a:endParaRPr lang="en-US" sz="2000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WATER CONSERVATION </a:t>
            </a:r>
            <a:r>
              <a:rPr lang="en-US" sz="2000" dirty="0" smtClean="0">
                <a:latin typeface="Arial Narrow" pitchFamily="34" charset="0"/>
              </a:rPr>
              <a:t>  (Meter Reading)</a:t>
            </a:r>
            <a:endParaRPr lang="en-US" sz="2000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ENERGY CONSERVATION (</a:t>
            </a:r>
            <a:r>
              <a:rPr lang="en-US" sz="2000" dirty="0" smtClean="0">
                <a:latin typeface="Arial Narrow" pitchFamily="34" charset="0"/>
              </a:rPr>
              <a:t>Meter Reading)</a:t>
            </a:r>
            <a:endParaRPr lang="en-US" sz="2000" dirty="0">
              <a:latin typeface="Arial Narrow" pitchFamily="34" charset="0"/>
            </a:endParaRPr>
          </a:p>
          <a:p>
            <a:pPr>
              <a:buNone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REBATES – 75% OF THE SAVINGS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Arial Narrow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DAY </a:t>
            </a:r>
            <a:r>
              <a:rPr lang="en-US" sz="2000" dirty="0" smtClean="0">
                <a:latin typeface="Arial Narrow" pitchFamily="34" charset="0"/>
              </a:rPr>
              <a:t>CLEANING PROGRAM</a:t>
            </a:r>
            <a:endParaRPr lang="en-US" sz="2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>
                <a:latin typeface="Arial Narrow" pitchFamily="34" charset="0"/>
              </a:rPr>
              <a:t>FOR FURTHER INFORMATION </a:t>
            </a:r>
            <a:br>
              <a:rPr lang="en-US" sz="4000" dirty="0" smtClean="0">
                <a:latin typeface="Arial Narrow" pitchFamily="34" charset="0"/>
              </a:rPr>
            </a:br>
            <a:r>
              <a:rPr lang="en-US" sz="4000" dirty="0" smtClean="0">
                <a:latin typeface="Arial Narrow" pitchFamily="34" charset="0"/>
              </a:rPr>
              <a:t>OR </a:t>
            </a:r>
            <a:r>
              <a:rPr lang="en-US" sz="4000" smtClean="0">
                <a:latin typeface="Arial Narrow" pitchFamily="34" charset="0"/>
              </a:rPr>
              <a:t>ASSISTANCE CONTACT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buNone/>
            </a:pPr>
            <a:r>
              <a:rPr lang="en-US" sz="2000" dirty="0" smtClean="0">
                <a:latin typeface="Arial Narrow" pitchFamily="34" charset="0"/>
              </a:rPr>
              <a:t>Mr. Pedro Abreu, Manager III		</a:t>
            </a:r>
          </a:p>
          <a:p>
            <a:pPr lvl="1">
              <a:buNone/>
            </a:pPr>
            <a:r>
              <a:rPr lang="en-US" sz="2000" dirty="0" smtClean="0">
                <a:latin typeface="Arial Narrow" pitchFamily="34" charset="0"/>
              </a:rPr>
              <a:t>Plant Operations			</a:t>
            </a:r>
          </a:p>
          <a:p>
            <a:pPr lvl="1">
              <a:buNone/>
            </a:pPr>
            <a:r>
              <a:rPr lang="en-US" sz="2000" dirty="0" smtClean="0">
                <a:latin typeface="Arial Narrow" pitchFamily="34" charset="0"/>
              </a:rPr>
              <a:t>(305) 835-1050</a:t>
            </a:r>
          </a:p>
          <a:p>
            <a:pPr lvl="1">
              <a:buNone/>
            </a:pPr>
            <a:r>
              <a:rPr lang="en-US" sz="2000" dirty="0" smtClean="0">
                <a:latin typeface="Arial Narrow" pitchFamily="34" charset="0"/>
              </a:rPr>
              <a:t>pabreu@dadeschools.net			</a:t>
            </a:r>
          </a:p>
          <a:p>
            <a:pPr lvl="1"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buNone/>
            </a:pPr>
            <a:r>
              <a:rPr lang="en-US" sz="2000" dirty="0" smtClean="0">
                <a:latin typeface="Arial Narrow" pitchFamily="34" charset="0"/>
              </a:rPr>
              <a:t>Mr. Al Sanders, Master Custodian</a:t>
            </a:r>
          </a:p>
          <a:p>
            <a:pPr lvl="1">
              <a:buNone/>
            </a:pPr>
            <a:r>
              <a:rPr lang="en-US" sz="2000" dirty="0" smtClean="0">
                <a:latin typeface="Arial Narrow" pitchFamily="34" charset="0"/>
              </a:rPr>
              <a:t>Plant Operations</a:t>
            </a:r>
          </a:p>
          <a:p>
            <a:pPr lvl="1">
              <a:buNone/>
            </a:pPr>
            <a:r>
              <a:rPr lang="en-US" sz="2000" dirty="0" smtClean="0">
                <a:latin typeface="Arial Narrow" pitchFamily="34" charset="0"/>
              </a:rPr>
              <a:t>(305) 835-1050</a:t>
            </a:r>
          </a:p>
          <a:p>
            <a:pPr lvl="1">
              <a:buNone/>
            </a:pPr>
            <a:r>
              <a:rPr lang="en-US" sz="2000" dirty="0" smtClean="0">
                <a:latin typeface="Arial Narrow" pitchFamily="34" charset="0"/>
              </a:rPr>
              <a:t>absanders@dadeschools.net</a:t>
            </a:r>
          </a:p>
          <a:p>
            <a:pPr lvl="1">
              <a:buNone/>
            </a:pPr>
            <a:endParaRPr lang="en-US" sz="2000" dirty="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>
                <a:latin typeface="Arial Narrow" pitchFamily="34" charset="0"/>
              </a:rPr>
              <a:t>THE ROLE OF PLANT OPERATIONS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r>
              <a:rPr lang="en-US" sz="2000" dirty="0">
                <a:latin typeface="Arial Narrow" pitchFamily="34" charset="0"/>
              </a:rPr>
              <a:t>CUSTODIAL </a:t>
            </a:r>
            <a:r>
              <a:rPr lang="en-US" sz="2000" dirty="0" smtClean="0">
                <a:latin typeface="Arial Narrow" pitchFamily="34" charset="0"/>
              </a:rPr>
              <a:t>ALLOCATIONS</a:t>
            </a:r>
            <a:endParaRPr lang="en-US" sz="2000" dirty="0">
              <a:latin typeface="Arial Narrow" pitchFamily="34" charset="0"/>
            </a:endParaRPr>
          </a:p>
          <a:p>
            <a:r>
              <a:rPr lang="en-US" sz="2000" dirty="0">
                <a:latin typeface="Arial Narrow" pitchFamily="34" charset="0"/>
              </a:rPr>
              <a:t>CONFLICT RESOLUTION/DISCIPLINARY ACTION ASSISTANCE</a:t>
            </a:r>
          </a:p>
          <a:p>
            <a:r>
              <a:rPr lang="en-US" sz="2000" dirty="0">
                <a:latin typeface="Arial Narrow" pitchFamily="34" charset="0"/>
              </a:rPr>
              <a:t>SANITATION AUDITS</a:t>
            </a:r>
          </a:p>
          <a:p>
            <a:r>
              <a:rPr lang="en-US" sz="2000" dirty="0">
                <a:latin typeface="Arial Narrow" pitchFamily="34" charset="0"/>
              </a:rPr>
              <a:t>JOB ASSIGNMENTS</a:t>
            </a:r>
          </a:p>
          <a:p>
            <a:r>
              <a:rPr lang="en-US" sz="2000" dirty="0">
                <a:latin typeface="Arial Narrow" pitchFamily="34" charset="0"/>
              </a:rPr>
              <a:t>CLEANING PROCEDURES</a:t>
            </a:r>
          </a:p>
          <a:p>
            <a:r>
              <a:rPr lang="en-US" sz="2000" dirty="0">
                <a:latin typeface="Arial Narrow" pitchFamily="34" charset="0"/>
              </a:rPr>
              <a:t>SELECTION AND TESTING OF CUSTODIAL EQUIPMENT </a:t>
            </a:r>
            <a:r>
              <a:rPr lang="en-US" sz="2000" dirty="0" smtClean="0">
                <a:latin typeface="Arial Narrow" pitchFamily="34" charset="0"/>
              </a:rPr>
              <a:t>AND </a:t>
            </a:r>
            <a:r>
              <a:rPr lang="en-US" sz="2000" dirty="0">
                <a:latin typeface="Arial Narrow" pitchFamily="34" charset="0"/>
              </a:rPr>
              <a:t>SUPPLIES</a:t>
            </a:r>
          </a:p>
          <a:p>
            <a:r>
              <a:rPr lang="en-US" sz="2000" dirty="0">
                <a:latin typeface="Arial Narrow" pitchFamily="34" charset="0"/>
              </a:rPr>
              <a:t>TRAINING </a:t>
            </a:r>
            <a:r>
              <a:rPr lang="en-US" sz="2000" dirty="0" smtClean="0">
                <a:latin typeface="Arial Narrow" pitchFamily="34" charset="0"/>
              </a:rPr>
              <a:t>FOR </a:t>
            </a:r>
            <a:r>
              <a:rPr lang="en-US" sz="2000" dirty="0">
                <a:latin typeface="Arial Narrow" pitchFamily="34" charset="0"/>
              </a:rPr>
              <a:t>CUSTODIANS/ADMINISTRATORS</a:t>
            </a:r>
          </a:p>
          <a:p>
            <a:r>
              <a:rPr lang="en-US" sz="2000" dirty="0">
                <a:latin typeface="Arial Narrow" pitchFamily="34" charset="0"/>
              </a:rPr>
              <a:t>CUSTODIAL ISSUES </a:t>
            </a:r>
            <a:r>
              <a:rPr lang="en-US" sz="2000" dirty="0" smtClean="0">
                <a:latin typeface="Arial Narrow" pitchFamily="34" charset="0"/>
              </a:rPr>
              <a:t>AND/OR </a:t>
            </a:r>
            <a:r>
              <a:rPr lang="en-US" sz="2000" dirty="0">
                <a:latin typeface="Arial Narrow" pitchFamily="34" charset="0"/>
              </a:rPr>
              <a:t>PROBLEMS</a:t>
            </a:r>
          </a:p>
          <a:p>
            <a:r>
              <a:rPr lang="en-US" sz="2000" dirty="0">
                <a:latin typeface="Arial Narrow" pitchFamily="34" charset="0"/>
              </a:rPr>
              <a:t>CUSTODIAL  HIRES (INTERVIEWS/FINAL SELECTION)</a:t>
            </a:r>
          </a:p>
          <a:p>
            <a:pPr>
              <a:buNone/>
            </a:pPr>
            <a:endParaRPr lang="en-US" sz="2000" dirty="0"/>
          </a:p>
          <a:p>
            <a:pPr>
              <a:buFontTx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>
                <a:latin typeface="Arial Narrow" pitchFamily="34" charset="0"/>
              </a:rPr>
              <a:t>MANAGING YOUR FACILITY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14801"/>
          </a:xfrm>
        </p:spPr>
        <p:txBody>
          <a:bodyPr/>
          <a:lstStyle/>
          <a:p>
            <a:r>
              <a:rPr lang="en-US" sz="2000" dirty="0">
                <a:latin typeface="Arial Narrow" pitchFamily="34" charset="0"/>
              </a:rPr>
              <a:t>WHAT TO DO WHEN YOU REALLY DON’T KNOW WHERE TO </a:t>
            </a:r>
            <a:r>
              <a:rPr lang="en-US" sz="2000" dirty="0" smtClean="0">
                <a:latin typeface="Arial Narrow" pitchFamily="34" charset="0"/>
              </a:rPr>
              <a:t>START:</a:t>
            </a:r>
          </a:p>
          <a:p>
            <a:pPr lvl="1"/>
            <a:endParaRPr lang="en-US" sz="2000" dirty="0" smtClean="0">
              <a:latin typeface="Arial Narrow" pitchFamily="34" charset="0"/>
            </a:endParaRPr>
          </a:p>
          <a:p>
            <a:pPr lvl="1"/>
            <a:r>
              <a:rPr lang="en-US" sz="2000" dirty="0" smtClean="0">
                <a:latin typeface="Arial Narrow" pitchFamily="34" charset="0"/>
              </a:rPr>
              <a:t>ASK </a:t>
            </a:r>
            <a:r>
              <a:rPr lang="en-US" sz="2000" dirty="0">
                <a:latin typeface="Arial Narrow" pitchFamily="34" charset="0"/>
              </a:rPr>
              <a:t>THE RIGHT PEOPLE FOR </a:t>
            </a:r>
            <a:r>
              <a:rPr lang="en-US" sz="2000" dirty="0" smtClean="0">
                <a:latin typeface="Arial Narrow" pitchFamily="34" charset="0"/>
              </a:rPr>
              <a:t>ASSISTANCE:</a:t>
            </a:r>
          </a:p>
          <a:p>
            <a:pPr lvl="2"/>
            <a:r>
              <a:rPr lang="en-US" sz="2000" dirty="0" smtClean="0">
                <a:latin typeface="Arial Narrow" pitchFamily="34" charset="0"/>
              </a:rPr>
              <a:t>PLANT OPERATIONS</a:t>
            </a:r>
            <a:endParaRPr lang="en-US" sz="2000" dirty="0">
              <a:latin typeface="Arial Narrow" pitchFamily="34" charset="0"/>
            </a:endParaRPr>
          </a:p>
          <a:p>
            <a:pPr lvl="2"/>
            <a:r>
              <a:rPr lang="en-US" sz="2000" dirty="0" smtClean="0">
                <a:latin typeface="Arial Narrow" pitchFamily="34" charset="0"/>
              </a:rPr>
              <a:t>R-MAC CENTERS</a:t>
            </a:r>
          </a:p>
          <a:p>
            <a:pPr lvl="2"/>
            <a:r>
              <a:rPr lang="en-US" sz="2000" dirty="0" smtClean="0">
                <a:latin typeface="Arial Narrow" pitchFamily="34" charset="0"/>
              </a:rPr>
              <a:t>REGION OFFICES</a:t>
            </a:r>
          </a:p>
          <a:p>
            <a:pPr lvl="2"/>
            <a:r>
              <a:rPr lang="en-US" sz="2000" dirty="0" smtClean="0">
                <a:latin typeface="Arial Narrow" pitchFamily="34" charset="0"/>
              </a:rPr>
              <a:t>OTHER PRINCIPALS</a:t>
            </a:r>
          </a:p>
          <a:p>
            <a:pPr lvl="2"/>
            <a:r>
              <a:rPr lang="en-US" sz="2000" dirty="0" smtClean="0">
                <a:latin typeface="Arial Narrow" pitchFamily="34" charset="0"/>
              </a:rPr>
              <a:t>GET </a:t>
            </a:r>
            <a:r>
              <a:rPr lang="en-US" sz="2000" dirty="0">
                <a:latin typeface="Arial Narrow" pitchFamily="34" charset="0"/>
              </a:rPr>
              <a:t>A SECOND </a:t>
            </a:r>
            <a:r>
              <a:rPr lang="en-US" sz="2000" dirty="0" smtClean="0">
                <a:latin typeface="Arial Narrow" pitchFamily="34" charset="0"/>
              </a:rPr>
              <a:t>OPINION</a:t>
            </a:r>
          </a:p>
          <a:p>
            <a:pPr lvl="2"/>
            <a:r>
              <a:rPr lang="en-US" sz="2000" dirty="0" smtClean="0">
                <a:latin typeface="Arial Narrow" pitchFamily="34" charset="0"/>
              </a:rPr>
              <a:t>THINK </a:t>
            </a:r>
            <a:r>
              <a:rPr lang="en-US" sz="2000" dirty="0">
                <a:latin typeface="Arial Narrow" pitchFamily="34" charset="0"/>
              </a:rPr>
              <a:t>OUTSIDE THE BOX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MANAGING </a:t>
            </a:r>
            <a:r>
              <a:rPr lang="en-US" sz="4000" dirty="0">
                <a:latin typeface="Arial Narrow" pitchFamily="34" charset="0"/>
              </a:rPr>
              <a:t>YOUR FACILITY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038601"/>
          </a:xfrm>
        </p:spPr>
        <p:txBody>
          <a:bodyPr/>
          <a:lstStyle/>
          <a:p>
            <a:r>
              <a:rPr lang="en-US" sz="2000" dirty="0">
                <a:latin typeface="Arial Narrow" pitchFamily="34" charset="0"/>
              </a:rPr>
              <a:t>START BY GETTING TO KNOW YOUR BUILDING AND THE  </a:t>
            </a:r>
            <a:r>
              <a:rPr lang="en-US" sz="2000" dirty="0" smtClean="0">
                <a:latin typeface="Arial Narrow" pitchFamily="34" charset="0"/>
              </a:rPr>
              <a:t>RESPONSIBILITIES </a:t>
            </a:r>
            <a:r>
              <a:rPr lang="en-US" sz="2000" dirty="0">
                <a:latin typeface="Arial Narrow" pitchFamily="34" charset="0"/>
              </a:rPr>
              <a:t>OF </a:t>
            </a:r>
            <a:r>
              <a:rPr lang="en-US" sz="2000" dirty="0" smtClean="0">
                <a:latin typeface="Arial Narrow" pitchFamily="34" charset="0"/>
              </a:rPr>
              <a:t>OTHERS:</a:t>
            </a:r>
            <a:endParaRPr lang="en-US" sz="1200" dirty="0" smtClean="0">
              <a:latin typeface="Arial Narrow" pitchFamily="34" charset="0"/>
            </a:endParaRPr>
          </a:p>
          <a:p>
            <a:pPr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/>
            <a:r>
              <a:rPr lang="en-US" sz="2000" dirty="0" smtClean="0">
                <a:latin typeface="Arial Narrow" pitchFamily="34" charset="0"/>
              </a:rPr>
              <a:t>WALK </a:t>
            </a:r>
            <a:r>
              <a:rPr lang="en-US" sz="2000" dirty="0">
                <a:latin typeface="Arial Narrow" pitchFamily="34" charset="0"/>
              </a:rPr>
              <a:t>YOUR </a:t>
            </a:r>
            <a:r>
              <a:rPr lang="en-US" sz="2000" dirty="0" smtClean="0">
                <a:latin typeface="Arial Narrow" pitchFamily="34" charset="0"/>
              </a:rPr>
              <a:t>BUILDING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LOOK </a:t>
            </a:r>
            <a:r>
              <a:rPr lang="en-US" sz="2000" dirty="0">
                <a:latin typeface="Arial Narrow" pitchFamily="34" charset="0"/>
              </a:rPr>
              <a:t>BEHIND EVERY </a:t>
            </a:r>
            <a:r>
              <a:rPr lang="en-US" sz="2000" dirty="0" smtClean="0">
                <a:latin typeface="Arial Narrow" pitchFamily="34" charset="0"/>
              </a:rPr>
              <a:t>DOOR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GET </a:t>
            </a:r>
            <a:r>
              <a:rPr lang="en-US" sz="2000" dirty="0">
                <a:latin typeface="Arial Narrow" pitchFamily="34" charset="0"/>
              </a:rPr>
              <a:t>FAMILIAR WITH YOUR </a:t>
            </a:r>
            <a:r>
              <a:rPr lang="en-US" sz="2000" dirty="0" smtClean="0">
                <a:latin typeface="Arial Narrow" pitchFamily="34" charset="0"/>
              </a:rPr>
              <a:t>F.I.S.H. MAPS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LEARN </a:t>
            </a:r>
            <a:r>
              <a:rPr lang="en-US" sz="2000" dirty="0">
                <a:latin typeface="Arial Narrow" pitchFamily="34" charset="0"/>
              </a:rPr>
              <a:t>WHERE EVERYTHING </a:t>
            </a:r>
            <a:r>
              <a:rPr lang="en-US" sz="2000" dirty="0" smtClean="0">
                <a:latin typeface="Arial Narrow" pitchFamily="34" charset="0"/>
              </a:rPr>
              <a:t>IS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KNOW </a:t>
            </a:r>
            <a:r>
              <a:rPr lang="en-US" sz="2000" dirty="0">
                <a:latin typeface="Arial Narrow" pitchFamily="34" charset="0"/>
              </a:rPr>
              <a:t>MORE ABOUT YOUR BUILDING THAN </a:t>
            </a:r>
            <a:r>
              <a:rPr lang="en-US" sz="2000" dirty="0" smtClean="0">
                <a:latin typeface="Arial Narrow" pitchFamily="34" charset="0"/>
              </a:rPr>
              <a:t>ANYONE ELSE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ASK </a:t>
            </a:r>
            <a:r>
              <a:rPr lang="en-US" sz="2000" dirty="0">
                <a:latin typeface="Arial Narrow" pitchFamily="34" charset="0"/>
              </a:rPr>
              <a:t>QUESTIONS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MANAGING </a:t>
            </a:r>
            <a:r>
              <a:rPr lang="en-US" sz="4000" dirty="0">
                <a:latin typeface="Arial Narrow" pitchFamily="34" charset="0"/>
              </a:rPr>
              <a:t>YOUR FACILITY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50520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WHEN </a:t>
            </a:r>
            <a:r>
              <a:rPr lang="en-US" sz="2000" dirty="0">
                <a:latin typeface="Arial Narrow" pitchFamily="34" charset="0"/>
              </a:rPr>
              <a:t>MANAGING A FACILITY YOU MUST THINK OUTSIDE THE BOX AND BE PREPARED FOR </a:t>
            </a:r>
            <a:r>
              <a:rPr lang="en-US" sz="2000" dirty="0" smtClean="0">
                <a:latin typeface="Arial Narrow" pitchFamily="34" charset="0"/>
              </a:rPr>
              <a:t>ANYTHING:</a:t>
            </a:r>
          </a:p>
          <a:p>
            <a:pPr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/>
            <a:r>
              <a:rPr lang="en-US" sz="2000" dirty="0" smtClean="0">
                <a:latin typeface="Arial Narrow" pitchFamily="34" charset="0"/>
              </a:rPr>
              <a:t>BUDGET ISSUES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PERSONNEL ISSUES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EMERGENCIES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BE </a:t>
            </a:r>
            <a:r>
              <a:rPr lang="en-US" sz="2000" dirty="0">
                <a:latin typeface="Arial Narrow" pitchFamily="34" charset="0"/>
              </a:rPr>
              <a:t>PREPARED FOR THE WORST AND HOPE FOR THE BEST</a:t>
            </a:r>
          </a:p>
          <a:p>
            <a:pPr lvl="2">
              <a:buNone/>
            </a:pPr>
            <a:endParaRPr lang="en-US" sz="2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>
                <a:latin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</a:rPr>
            </a:br>
            <a:r>
              <a:rPr lang="en-US" sz="4000" dirty="0">
                <a:latin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</a:rPr>
            </a:br>
            <a:r>
              <a:rPr lang="en-US" sz="4000" dirty="0" smtClean="0">
                <a:latin typeface="Arial Narrow" pitchFamily="34" charset="0"/>
              </a:rPr>
              <a:t>KNOW </a:t>
            </a:r>
            <a:r>
              <a:rPr lang="en-US" sz="4000" dirty="0">
                <a:latin typeface="Arial Narrow" pitchFamily="34" charset="0"/>
              </a:rPr>
              <a:t>YOUR </a:t>
            </a:r>
            <a:r>
              <a:rPr lang="en-US" sz="4000" dirty="0" smtClean="0">
                <a:latin typeface="Arial Narrow" pitchFamily="34" charset="0"/>
              </a:rPr>
              <a:t>FACILITY</a:t>
            </a:r>
            <a:r>
              <a:rPr lang="en-US" sz="4000" dirty="0">
                <a:latin typeface="Arial Narrow" pitchFamily="34" charset="0"/>
              </a:rPr>
              <a:t/>
            </a:r>
            <a:br>
              <a:rPr lang="en-US" sz="4000" dirty="0">
                <a:latin typeface="Arial Narrow" pitchFamily="34" charset="0"/>
              </a:rPr>
            </a:br>
            <a:r>
              <a:rPr lang="en-US" sz="4000" dirty="0">
                <a:latin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</a:rPr>
            </a:br>
            <a:endParaRPr lang="en-US" sz="4000" dirty="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sz="16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YOU </a:t>
            </a:r>
            <a:r>
              <a:rPr lang="en-US" sz="2000" dirty="0">
                <a:latin typeface="Arial Narrow" pitchFamily="34" charset="0"/>
              </a:rPr>
              <a:t>WANT TO KNOW WHERE THE </a:t>
            </a:r>
            <a:r>
              <a:rPr lang="en-US" sz="2000" dirty="0" smtClean="0">
                <a:latin typeface="Arial Narrow" pitchFamily="34" charset="0"/>
              </a:rPr>
              <a:t>PROBLEMS ARE</a:t>
            </a:r>
            <a:r>
              <a:rPr lang="en-US" sz="1600" dirty="0" smtClean="0">
                <a:latin typeface="Arial Narrow" pitchFamily="34" charset="0"/>
              </a:rPr>
              <a:t>:</a:t>
            </a:r>
          </a:p>
          <a:p>
            <a:pPr>
              <a:buNone/>
            </a:pPr>
            <a:endParaRPr lang="en-US" sz="1600" dirty="0" smtClean="0">
              <a:latin typeface="Arial Narrow" pitchFamily="34" charset="0"/>
            </a:endParaRPr>
          </a:p>
          <a:p>
            <a:pPr lvl="1"/>
            <a:r>
              <a:rPr lang="en-US" sz="1600" b="1" dirty="0" smtClean="0">
                <a:latin typeface="Arial Narrow" pitchFamily="34" charset="0"/>
              </a:rPr>
              <a:t>CLASSROOMS</a:t>
            </a:r>
          </a:p>
          <a:p>
            <a:pPr lvl="1"/>
            <a:r>
              <a:rPr lang="en-US" sz="1600" b="1" dirty="0" smtClean="0">
                <a:latin typeface="Arial Narrow" pitchFamily="34" charset="0"/>
              </a:rPr>
              <a:t>RESTROOMS</a:t>
            </a:r>
            <a:endParaRPr lang="en-US" sz="1600" b="1" dirty="0">
              <a:latin typeface="Arial Narrow" pitchFamily="34" charset="0"/>
            </a:endParaRPr>
          </a:p>
          <a:p>
            <a:pPr lvl="1"/>
            <a:r>
              <a:rPr lang="en-US" sz="1600" b="1" dirty="0" smtClean="0">
                <a:latin typeface="Arial Narrow" pitchFamily="34" charset="0"/>
              </a:rPr>
              <a:t>ELECTRICAL/MECHANICAL ROOMS</a:t>
            </a:r>
          </a:p>
          <a:p>
            <a:pPr lvl="1"/>
            <a:r>
              <a:rPr lang="en-US" sz="1600" b="1" dirty="0" smtClean="0">
                <a:latin typeface="Arial Narrow" pitchFamily="34" charset="0"/>
              </a:rPr>
              <a:t>BREAKER BOXES</a:t>
            </a:r>
          </a:p>
          <a:p>
            <a:pPr lvl="1"/>
            <a:r>
              <a:rPr lang="en-US" sz="1600" b="1" dirty="0" smtClean="0">
                <a:latin typeface="Arial Narrow" pitchFamily="34" charset="0"/>
              </a:rPr>
              <a:t>HOW ALL ELECTRIC COMPONENTS WORK</a:t>
            </a:r>
          </a:p>
          <a:p>
            <a:pPr lvl="1"/>
            <a:r>
              <a:rPr lang="en-US" sz="1600" b="1" dirty="0" smtClean="0">
                <a:latin typeface="Arial Narrow" pitchFamily="34" charset="0"/>
              </a:rPr>
              <a:t>KITCHEN</a:t>
            </a:r>
            <a:endParaRPr lang="en-US" sz="1600" b="1" dirty="0">
              <a:latin typeface="Arial Narrow" pitchFamily="34" charset="0"/>
            </a:endParaRPr>
          </a:p>
          <a:p>
            <a:pPr lvl="1"/>
            <a:r>
              <a:rPr lang="en-US" sz="1600" b="1" dirty="0" smtClean="0">
                <a:latin typeface="Arial Narrow" pitchFamily="34" charset="0"/>
              </a:rPr>
              <a:t>CAFETERIA</a:t>
            </a:r>
            <a:endParaRPr lang="en-US" sz="1600" b="1" dirty="0">
              <a:latin typeface="Arial Narrow" pitchFamily="34" charset="0"/>
            </a:endParaRPr>
          </a:p>
          <a:p>
            <a:pPr lvl="1"/>
            <a:r>
              <a:rPr lang="en-US" sz="1600" b="1" dirty="0" smtClean="0">
                <a:latin typeface="Arial Narrow" pitchFamily="34" charset="0"/>
              </a:rPr>
              <a:t>CUSTODIAL CLOSETS</a:t>
            </a:r>
          </a:p>
          <a:p>
            <a:pPr lvl="1"/>
            <a:r>
              <a:rPr lang="en-US" sz="1600" b="1" dirty="0" smtClean="0">
                <a:latin typeface="Arial Narrow" pitchFamily="34" charset="0"/>
              </a:rPr>
              <a:t>CUSTODIAL SUPPLY ROOMS</a:t>
            </a:r>
          </a:p>
          <a:p>
            <a:pPr lvl="2"/>
            <a:r>
              <a:rPr lang="en-US" sz="1600" dirty="0" smtClean="0">
                <a:latin typeface="Arial Narrow" pitchFamily="34" charset="0"/>
              </a:rPr>
              <a:t>What is in it and how much (inventory)</a:t>
            </a:r>
          </a:p>
          <a:p>
            <a:pPr lvl="1"/>
            <a:r>
              <a:rPr lang="en-US" sz="1600" b="1" dirty="0" smtClean="0">
                <a:latin typeface="Arial Narrow" pitchFamily="34" charset="0"/>
              </a:rPr>
              <a:t>CUSTODIAL EQUIPMENT</a:t>
            </a:r>
          </a:p>
          <a:p>
            <a:pPr lvl="2"/>
            <a:r>
              <a:rPr lang="en-US" sz="1600" dirty="0" smtClean="0">
                <a:latin typeface="Arial Narrow" pitchFamily="34" charset="0"/>
              </a:rPr>
              <a:t>Operational or not, age, etc</a:t>
            </a:r>
            <a:r>
              <a:rPr lang="en-US" sz="1600" b="1" dirty="0" smtClean="0">
                <a:latin typeface="Arial Narrow" pitchFamily="34" charset="0"/>
              </a:rPr>
              <a:t>.</a:t>
            </a:r>
          </a:p>
          <a:p>
            <a:pPr lvl="1"/>
            <a:r>
              <a:rPr lang="en-US" sz="1600" b="1" dirty="0" smtClean="0">
                <a:latin typeface="Arial Narrow" pitchFamily="34" charset="0"/>
              </a:rPr>
              <a:t>GROUNDS EQUIPMENT</a:t>
            </a:r>
          </a:p>
          <a:p>
            <a:pPr lvl="2"/>
            <a:r>
              <a:rPr lang="en-US" sz="1600" dirty="0" smtClean="0">
                <a:latin typeface="Arial Narrow" pitchFamily="34" charset="0"/>
              </a:rPr>
              <a:t>Operational or not, age, etc</a:t>
            </a:r>
            <a:r>
              <a:rPr lang="en-US" sz="1600" b="1" dirty="0" smtClean="0">
                <a:latin typeface="Arial Narrow" pitchFamily="34" charset="0"/>
              </a:rPr>
              <a:t>.</a:t>
            </a:r>
            <a:endParaRPr lang="en-US" sz="1200" b="1" dirty="0" smtClean="0">
              <a:latin typeface="Arial Narrow" pitchFamily="34" charset="0"/>
            </a:endParaRPr>
          </a:p>
          <a:p>
            <a:pPr lvl="1"/>
            <a:r>
              <a:rPr lang="en-US" sz="1600" b="1" dirty="0" smtClean="0">
                <a:latin typeface="Arial Narrow" pitchFamily="34" charset="0"/>
              </a:rPr>
              <a:t>GYM</a:t>
            </a:r>
          </a:p>
          <a:p>
            <a:pPr lvl="1"/>
            <a:r>
              <a:rPr lang="en-US" sz="1600" b="1" dirty="0" smtClean="0">
                <a:latin typeface="Arial Narrow" pitchFamily="34" charset="0"/>
              </a:rPr>
              <a:t>LOCKER ROOMS</a:t>
            </a:r>
          </a:p>
          <a:p>
            <a:pPr lvl="2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lvl="3">
              <a:buNone/>
            </a:pPr>
            <a:endParaRPr lang="en-US" dirty="0" smtClean="0">
              <a:latin typeface="Arial Narrow" pitchFamily="34" charset="0"/>
            </a:endParaRPr>
          </a:p>
          <a:p>
            <a:pPr lvl="2">
              <a:buNone/>
            </a:pPr>
            <a:endParaRPr lang="en-US" sz="2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000" b="1" dirty="0" smtClean="0">
                <a:latin typeface="Arial Narrow" pitchFamily="34" charset="0"/>
              </a:rPr>
              <a:t>METERS/SHUT OFF VALVES – ELECTRICAL/WATER/GAS/ALARMS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 Narrow" pitchFamily="34" charset="0"/>
            </a:endParaRP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How much water is used monthly?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How much power is used monthly?</a:t>
            </a:r>
          </a:p>
          <a:p>
            <a:pPr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KNOW YOUR FACILITY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  <a:noFill/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ASK YOURSELF THESE QUESTIONS: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WHAT IS THE AMOUNT OF CUSTODIAL SUPPLIES NEEDED FOR THE SCHOOL YEAR?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DO YOU HAVE A CUSTODIAL SUPPLY BASELINE?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DO YOU HAVE JOB ASSIGNMENTS FOR YOUR CUSTODIANS?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HOW OLD IS YOUR CUSTODIAL/GROUNDS EQUIPMENT AND WHAT CONDITION IS IT IN?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DO YOU KNOW WHAT THE MINIMUM SCHOOL BOARD APPROVED CLEANING CUSTODIAL STANDARDS ARE?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DO YOU KNOW HOW TO READ A SANITATION AUDIT?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DO YOU HAVE A PROJECT WORK CLEANING SCHEDULE?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DOES YOUR CUSTODIAL STAFF KNOW WHAT’S EXPECTED OR  REQUIRED OF THEM?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 Narrow" pitchFamily="34" charset="0"/>
              </a:rPr>
              <a:t>IF YOU ANSWERED NO TO ANY OF THESE QUESTIONS YOU MAY HAVE A PROBLEM.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rgbClr val="CCECFF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Arial Narrow" pitchFamily="34" charset="0"/>
              </a:rPr>
              <a:t>KNOW YOUR FACILITY</a:t>
            </a:r>
            <a:r>
              <a:rPr lang="en-US" sz="4000" dirty="0">
                <a:latin typeface="Arial Narrow" pitchFamily="34" charset="0"/>
              </a:rPr>
              <a:t/>
            </a:r>
            <a:br>
              <a:rPr lang="en-US" sz="4000" dirty="0">
                <a:latin typeface="Arial Narrow" pitchFamily="34" charset="0"/>
              </a:rPr>
            </a:br>
            <a:endParaRPr lang="en-US" sz="4000" dirty="0">
              <a:latin typeface="Arial Narrow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NOW THAT YOU </a:t>
            </a:r>
            <a:r>
              <a:rPr lang="en-US" sz="2000" dirty="0" smtClean="0">
                <a:latin typeface="Arial Narrow" pitchFamily="34" charset="0"/>
              </a:rPr>
              <a:t>HAVE INSPECTED YOUR FACILITY:</a:t>
            </a:r>
            <a:endParaRPr lang="en-US" sz="1600" dirty="0" smtClean="0">
              <a:latin typeface="Arial Narrow" pitchFamily="34" charset="0"/>
            </a:endParaRPr>
          </a:p>
          <a:p>
            <a:pPr>
              <a:buNone/>
            </a:pPr>
            <a:endParaRPr lang="en-US" sz="2000" dirty="0" smtClean="0">
              <a:latin typeface="Arial Narrow" pitchFamily="34" charset="0"/>
            </a:endParaRPr>
          </a:p>
          <a:p>
            <a:pPr lvl="1"/>
            <a:r>
              <a:rPr lang="en-US" sz="2000" dirty="0" smtClean="0">
                <a:latin typeface="Arial Narrow" pitchFamily="34" charset="0"/>
              </a:rPr>
              <a:t>START </a:t>
            </a:r>
            <a:r>
              <a:rPr lang="en-US" sz="2000" dirty="0">
                <a:latin typeface="Arial Narrow" pitchFamily="34" charset="0"/>
              </a:rPr>
              <a:t>ASKING QUESTIONS AND </a:t>
            </a:r>
            <a:r>
              <a:rPr lang="en-US" sz="2000" dirty="0" smtClean="0">
                <a:latin typeface="Arial Narrow" pitchFamily="34" charset="0"/>
              </a:rPr>
              <a:t>TAKING NOTES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ONE </a:t>
            </a:r>
            <a:r>
              <a:rPr lang="en-US" sz="2000" dirty="0">
                <a:latin typeface="Arial Narrow" pitchFamily="34" charset="0"/>
              </a:rPr>
              <a:t>OF YOUR LAST QUESTIONS SHOULD ALWAYS </a:t>
            </a:r>
            <a:r>
              <a:rPr lang="en-US" sz="2000" dirty="0" smtClean="0">
                <a:latin typeface="Arial Narrow" pitchFamily="34" charset="0"/>
              </a:rPr>
              <a:t>BE: WHY </a:t>
            </a:r>
            <a:r>
              <a:rPr lang="en-US" sz="2000" dirty="0">
                <a:latin typeface="Arial Narrow" pitchFamily="34" charset="0"/>
              </a:rPr>
              <a:t>DO WE DO IT THIS </a:t>
            </a:r>
            <a:r>
              <a:rPr lang="en-US" sz="2000" dirty="0" smtClean="0">
                <a:latin typeface="Arial Narrow" pitchFamily="34" charset="0"/>
              </a:rPr>
              <a:t>WAY?</a:t>
            </a:r>
            <a:endParaRPr lang="en-US" sz="2000" dirty="0">
              <a:latin typeface="Arial Narrow" pitchFamily="34" charset="0"/>
            </a:endParaRPr>
          </a:p>
          <a:p>
            <a:pPr lvl="1"/>
            <a:r>
              <a:rPr lang="en-US" sz="2000" dirty="0" smtClean="0">
                <a:latin typeface="Arial Narrow" pitchFamily="34" charset="0"/>
              </a:rPr>
              <a:t>IS </a:t>
            </a:r>
            <a:r>
              <a:rPr lang="en-US" sz="2000" dirty="0">
                <a:latin typeface="Arial Narrow" pitchFamily="34" charset="0"/>
              </a:rPr>
              <a:t>THERE A BETTER AND MORE EFFICIENT WAY TO ACCOMPLISH OR UTILIZE THE SPACE, EQUIPMENT, AND STAFF, </a:t>
            </a:r>
            <a:r>
              <a:rPr lang="en-US" sz="2000" dirty="0" smtClean="0">
                <a:latin typeface="Arial Narrow" pitchFamily="34" charset="0"/>
              </a:rPr>
              <a:t>ETC?</a:t>
            </a:r>
            <a:endParaRPr lang="en-US" sz="2400" dirty="0" smtClean="0"/>
          </a:p>
          <a:p>
            <a:pPr lvl="1"/>
            <a:r>
              <a:rPr lang="en-US" sz="2000" dirty="0" smtClean="0">
                <a:latin typeface="Arial Narrow" pitchFamily="34" charset="0"/>
              </a:rPr>
              <a:t>DON’T BE SATISFIED WITH THE ANSWERS YOU GET FROM OTHERS AS THE ONLY ANSWER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COME UP WITH A MORE EFFICIENT GREEN WAY OF ACCOMPLISHING TASKS</a:t>
            </a:r>
          </a:p>
          <a:p>
            <a:pPr lvl="1"/>
            <a:r>
              <a:rPr lang="en-US" sz="2000" dirty="0" smtClean="0">
                <a:latin typeface="Arial Narrow" pitchFamily="34" charset="0"/>
              </a:rPr>
              <a:t>GO OUTSIDE YOUR FACILITY AND SEE HOW OTHER ADMINISTRATORS DO IT (WHAT WORKS, WHY IT WORKS OR WHY IT DOES NOT).</a:t>
            </a:r>
            <a:endParaRPr lang="en-US" sz="2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741</Words>
  <Application>Microsoft Office PowerPoint</Application>
  <PresentationFormat>On-screen Show (4:3)</PresentationFormat>
  <Paragraphs>201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MANAGING YOUR FACILITY  AND  CUSTODIAL STAFF</vt:lpstr>
      <vt:lpstr>THE ROLE OF PLANT OPERATIONS</vt:lpstr>
      <vt:lpstr> MANAGING YOUR FACILITY </vt:lpstr>
      <vt:lpstr>MANAGING YOUR FACILITY</vt:lpstr>
      <vt:lpstr>MANAGING YOUR FACILITY</vt:lpstr>
      <vt:lpstr>  KNOW YOUR FACILITY  </vt:lpstr>
      <vt:lpstr>Slide 7</vt:lpstr>
      <vt:lpstr>KNOW YOUR FACILITY</vt:lpstr>
      <vt:lpstr> KNOW YOUR FACILITY </vt:lpstr>
      <vt:lpstr> GET TO KNOW YOUR CUSTODIAL STAFF</vt:lpstr>
      <vt:lpstr>KNOW YOUR CUSTODIAL STAFF</vt:lpstr>
      <vt:lpstr> BUILD YOUR CUSTODIAL STAFF</vt:lpstr>
      <vt:lpstr> CUSTODIAL LEAVE AND BALANCES</vt:lpstr>
      <vt:lpstr>CUSTODIAL EQUIPMENT/SUPPLIES AND RECORDKEEPING</vt:lpstr>
      <vt:lpstr>DISCIPLINARY ACTION</vt:lpstr>
      <vt:lpstr>SUSTAINABILITY</vt:lpstr>
      <vt:lpstr> FOR FURTHER INFORMATION  OR ASSISTANCE CONTACT </vt:lpstr>
    </vt:vector>
  </TitlesOfParts>
  <Company>M-DCPS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YOUR CUSTODIAL STAFF AND FAMILY</dc:title>
  <dc:creator>Yvette Woodard</dc:creator>
  <cp:lastModifiedBy>M-DCPS</cp:lastModifiedBy>
  <cp:revision>143</cp:revision>
  <dcterms:created xsi:type="dcterms:W3CDTF">2012-04-04T18:29:05Z</dcterms:created>
  <dcterms:modified xsi:type="dcterms:W3CDTF">2013-04-16T14:01:45Z</dcterms:modified>
</cp:coreProperties>
</file>